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E024F"/>
    <a:srgbClr val="ECCCE5"/>
    <a:srgbClr val="FF99FF"/>
    <a:srgbClr val="DA0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7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4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0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1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4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8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EA41F-B2F6-459F-9912-01FC0E9E59C9}" type="datetimeFigureOut">
              <a:rPr lang="ru-RU" smtClean="0"/>
              <a:t>чт 23.05.19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8299-663D-4323-98D9-9720CEAD5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92" y="1903"/>
            <a:ext cx="9173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40" y="26103"/>
            <a:ext cx="3043993" cy="3408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30" y="3419558"/>
            <a:ext cx="3043993" cy="3438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253" y="27709"/>
            <a:ext cx="3043993" cy="6830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" y="44538"/>
            <a:ext cx="3034262" cy="67969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D99214"/>
              </a:clrFrom>
              <a:clrTo>
                <a:srgbClr val="D99214">
                  <a:alpha val="0"/>
                </a:srgbClr>
              </a:clrTo>
            </a:clrChange>
          </a:blip>
          <a:srcRect l="3396" r="2713"/>
          <a:stretch/>
        </p:blipFill>
        <p:spPr>
          <a:xfrm>
            <a:off x="3297255" y="1262257"/>
            <a:ext cx="2622382" cy="213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10800000">
            <a:off x="2975878" y="5576554"/>
            <a:ext cx="3265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Педагогический</a:t>
            </a:r>
          </a:p>
          <a:p>
            <a:pPr algn="ctr"/>
            <a:r>
              <a:rPr lang="ru-RU" sz="24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дневник</a:t>
            </a:r>
            <a:endParaRPr lang="ru-RU" sz="2400" b="1" i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6711" y="218741"/>
            <a:ext cx="357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Сенсорное воспитание</a:t>
            </a:r>
            <a:endParaRPr lang="ru-RU" dirty="0">
              <a:ln w="12700">
                <a:noFill/>
                <a:round/>
                <a:headEnd/>
                <a:tailEnd/>
              </a:ln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779" y="1551369"/>
            <a:ext cx="1086278" cy="876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704" y="710658"/>
            <a:ext cx="940427" cy="7607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0142" y="1145675"/>
            <a:ext cx="938865" cy="7559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210" y="2051439"/>
            <a:ext cx="938865" cy="7559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0019" y="2507932"/>
            <a:ext cx="938865" cy="7559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828" y="1093467"/>
            <a:ext cx="938865" cy="7559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827" y="2045776"/>
            <a:ext cx="938865" cy="75597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79571" y="1750371"/>
            <a:ext cx="1148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Сенсорное</a:t>
            </a:r>
          </a:p>
          <a:p>
            <a:r>
              <a:rPr lang="ru-RU" sz="11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воспитание</a:t>
            </a:r>
            <a:endParaRPr lang="ru-RU" sz="11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7455" y="-551646"/>
            <a:ext cx="96599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Развитие </a:t>
            </a:r>
          </a:p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вкусовых </a:t>
            </a:r>
          </a:p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ощущений</a:t>
            </a:r>
            <a:endParaRPr lang="ru-RU" sz="9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81541" y="1135408"/>
            <a:ext cx="8838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Развитие</a:t>
            </a:r>
          </a:p>
          <a:p>
            <a:pPr algn="ctr"/>
            <a:r>
              <a:rPr lang="ru-RU" sz="900" b="1" i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простран</a:t>
            </a:r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-</a:t>
            </a:r>
          </a:p>
          <a:p>
            <a:pPr algn="ctr"/>
            <a:r>
              <a:rPr lang="ru-RU" sz="900" b="1" i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ственных</a:t>
            </a:r>
            <a:endParaRPr lang="ru-RU" sz="900" b="1" i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представ-</a:t>
            </a:r>
          </a:p>
          <a:p>
            <a:pPr algn="ctr"/>
            <a:r>
              <a:rPr lang="ru-RU" sz="900" b="1" i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лений</a:t>
            </a:r>
            <a:endParaRPr lang="ru-RU" sz="9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1541" y="2070033"/>
            <a:ext cx="93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solidFill>
                  <a:srgbClr val="DA049D"/>
                </a:solidFill>
                <a:latin typeface="Georgia" panose="02040502050405020303" pitchFamily="18" charset="0"/>
              </a:rPr>
              <a:t> </a:t>
            </a:r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Развитие</a:t>
            </a:r>
          </a:p>
          <a:p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слуховой </a:t>
            </a:r>
          </a:p>
          <a:p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</a:t>
            </a:r>
            <a:r>
              <a:rPr lang="ru-RU" sz="900" b="1" i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чувстви</a:t>
            </a:r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-</a:t>
            </a:r>
          </a:p>
          <a:p>
            <a:r>
              <a:rPr lang="ru-RU" sz="900" b="1" i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тельности</a:t>
            </a:r>
            <a:endParaRPr lang="ru-RU" sz="9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9042" y="130271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Развитие</a:t>
            </a:r>
          </a:p>
          <a:p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обоняния</a:t>
            </a:r>
            <a:endParaRPr lang="ru-RU" sz="9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99042" y="2172378"/>
            <a:ext cx="8821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Усвоение </a:t>
            </a:r>
          </a:p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сенсорных </a:t>
            </a:r>
          </a:p>
          <a:p>
            <a:pPr algn="ctr"/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эталонов</a:t>
            </a:r>
            <a:endParaRPr lang="ru-RU" sz="9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26513" y="2554618"/>
            <a:ext cx="89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solidFill>
                  <a:srgbClr val="DA049D"/>
                </a:solidFill>
                <a:latin typeface="Georgia" panose="02040502050405020303" pitchFamily="18" charset="0"/>
              </a:rPr>
              <a:t>  </a:t>
            </a:r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Развитие </a:t>
            </a:r>
          </a:p>
          <a:p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временных</a:t>
            </a:r>
          </a:p>
          <a:p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представ-</a:t>
            </a:r>
          </a:p>
          <a:p>
            <a:r>
              <a:rPr lang="ru-RU" sz="9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     </a:t>
            </a:r>
            <a:r>
              <a:rPr lang="ru-RU" sz="900" b="1" i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лений</a:t>
            </a:r>
            <a:endParaRPr lang="ru-RU" sz="9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90492" y="3565150"/>
            <a:ext cx="2922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kern="10" dirty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Сенсорное </a:t>
            </a:r>
            <a:r>
              <a:rPr lang="ru-RU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развитие</a:t>
            </a:r>
            <a:endParaRPr lang="ru-RU" dirty="0">
              <a:ln w="12700">
                <a:noFill/>
                <a:round/>
                <a:headEnd/>
                <a:tailEnd/>
              </a:ln>
            </a:endParaRPr>
          </a:p>
        </p:txBody>
      </p:sp>
      <p:sp>
        <p:nvSpPr>
          <p:cNvPr id="37" name="Пятиугольник 36"/>
          <p:cNvSpPr/>
          <p:nvPr/>
        </p:nvSpPr>
        <p:spPr>
          <a:xfrm rot="10800000">
            <a:off x="6450353" y="4152700"/>
            <a:ext cx="2406667" cy="316992"/>
          </a:xfrm>
          <a:prstGeom prst="homePlate">
            <a:avLst/>
          </a:prstGeom>
          <a:solidFill>
            <a:srgbClr val="FF99FF"/>
          </a:solidFill>
          <a:ln>
            <a:solidFill>
              <a:srgbClr val="DA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135" y="4635659"/>
            <a:ext cx="2426418" cy="32921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135" y="5147081"/>
            <a:ext cx="2426418" cy="32921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135" y="5654858"/>
            <a:ext cx="2426418" cy="32921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135" y="6162635"/>
            <a:ext cx="2426418" cy="329213"/>
          </a:xfrm>
          <a:prstGeom prst="rect">
            <a:avLst/>
          </a:prstGeom>
        </p:spPr>
      </p:pic>
      <p:sp>
        <p:nvSpPr>
          <p:cNvPr id="47" name="Блок-схема: узел 46"/>
          <p:cNvSpPr/>
          <p:nvPr/>
        </p:nvSpPr>
        <p:spPr>
          <a:xfrm>
            <a:off x="6272691" y="4096169"/>
            <a:ext cx="400171" cy="386288"/>
          </a:xfrm>
          <a:prstGeom prst="flowChartConnector">
            <a:avLst/>
          </a:prstGeom>
          <a:solidFill>
            <a:srgbClr val="ECCCE5"/>
          </a:solidFill>
          <a:ln>
            <a:solidFill>
              <a:srgbClr val="DA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3261" y="4572298"/>
            <a:ext cx="408467" cy="39627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3261" y="5100682"/>
            <a:ext cx="408467" cy="39627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1266" y="5629066"/>
            <a:ext cx="408467" cy="39627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1266" y="6127946"/>
            <a:ext cx="408467" cy="39627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588975" y="4120211"/>
            <a:ext cx="2547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Основа для интеллектуального </a:t>
            </a:r>
          </a:p>
          <a:p>
            <a:r>
              <a:rPr lang="ru-RU" sz="1000" dirty="0" smtClean="0">
                <a:solidFill>
                  <a:srgbClr val="660033"/>
                </a:solidFill>
                <a:latin typeface="Georgia" panose="02040502050405020303" pitchFamily="18" charset="0"/>
              </a:rPr>
              <a:t>                     </a:t>
            </a:r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развития</a:t>
            </a:r>
            <a:endParaRPr lang="ru-RU" sz="1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45383" y="4580280"/>
            <a:ext cx="2305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Развивает </a:t>
            </a:r>
          </a:p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наблюдательность</a:t>
            </a:r>
            <a:endParaRPr lang="ru-RU" sz="1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72862" y="5182695"/>
            <a:ext cx="1624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Развивает внимание</a:t>
            </a:r>
            <a:endParaRPr lang="ru-RU" sz="1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2862" y="5611861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Упорядочивает хаотичные </a:t>
            </a:r>
          </a:p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представления ребёнка</a:t>
            </a:r>
            <a:endParaRPr lang="ru-RU" sz="1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45383" y="6118625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Обеспечивает усвоение </a:t>
            </a:r>
          </a:p>
          <a:p>
            <a:r>
              <a:rPr lang="ru-RU" sz="1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сенсорных эталонов</a:t>
            </a:r>
            <a:endParaRPr lang="ru-RU" sz="1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-55439" y="246171"/>
            <a:ext cx="3231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К средствам относятся:</a:t>
            </a:r>
            <a:endParaRPr lang="ru-RU" sz="1600" dirty="0">
              <a:ln w="12700">
                <a:noFill/>
                <a:round/>
                <a:headEnd/>
                <a:tailEnd/>
              </a:ln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0800000" flipV="1">
            <a:off x="3103553" y="267970"/>
            <a:ext cx="2920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Расскажи – и я забуду,</a:t>
            </a:r>
          </a:p>
          <a:p>
            <a:pPr algn="ctr"/>
            <a:r>
              <a:rPr lang="ru-RU" sz="16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Покажи – и я запомню, </a:t>
            </a:r>
          </a:p>
          <a:p>
            <a:pPr algn="ctr"/>
            <a:r>
              <a:rPr lang="ru-RU" sz="16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Дай попробовать – и я пойму…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00273" y="618424"/>
            <a:ext cx="2703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200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100" b="1" i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предметная </a:t>
            </a:r>
            <a:r>
              <a:rPr lang="ru-RU" sz="1100" b="1" i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(мебель, вещи, игрушки, мягкие модули, музыка, свет, запахи);</a:t>
            </a:r>
            <a:endParaRPr lang="ru-RU" sz="1100" b="1" i="1" dirty="0" smtClean="0">
              <a:solidFill>
                <a:srgbClr val="6600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b="1" i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объекты </a:t>
            </a:r>
            <a:r>
              <a:rPr lang="ru-RU" sz="1100" b="1" i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живой и неживой природы (камни, песок, ракушки,  растения и т.д.);</a:t>
            </a:r>
            <a:endParaRPr lang="ru-RU" sz="1100" b="1" i="1" dirty="0" smtClean="0">
              <a:solidFill>
                <a:srgbClr val="6600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b="1" i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дидактические </a:t>
            </a:r>
            <a:r>
              <a:rPr lang="ru-RU" sz="1100" b="1" i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по сенсорному воспитанию;</a:t>
            </a:r>
            <a:endParaRPr lang="ru-RU" sz="1100" b="1" i="1" dirty="0" smtClean="0">
              <a:solidFill>
                <a:srgbClr val="6600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b="1" i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 наборы </a:t>
            </a:r>
            <a:r>
              <a:rPr lang="ru-RU" sz="1100" b="1" i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творчества;</a:t>
            </a:r>
            <a:endParaRPr lang="ru-RU" sz="1100" b="1" i="1" dirty="0" smtClean="0">
              <a:solidFill>
                <a:srgbClr val="6600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b="1" i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средства обеспечивающие </a:t>
            </a:r>
            <a:r>
              <a:rPr lang="ru-RU" sz="1100" b="1" i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 крупные и мелкие;</a:t>
            </a:r>
            <a:endParaRPr lang="ru-RU" sz="1100" b="1" i="1" dirty="0" smtClean="0">
              <a:solidFill>
                <a:srgbClr val="6600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100" b="1" i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*предметы </a:t>
            </a:r>
            <a:r>
              <a:rPr lang="ru-RU" sz="1100" b="1" i="1" dirty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быта и специальные предметы (гладильная доска, </a:t>
            </a:r>
            <a:r>
              <a:rPr lang="ru-RU" sz="1100" b="1" i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грабли и т. д.)</a:t>
            </a:r>
            <a:endParaRPr lang="ru-RU" sz="1100" b="1" i="1" dirty="0">
              <a:solidFill>
                <a:srgbClr val="6600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040914" y="3569383"/>
            <a:ext cx="2962405" cy="19618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9" t="3655" r="4496"/>
          <a:stretch/>
        </p:blipFill>
        <p:spPr>
          <a:xfrm>
            <a:off x="317611" y="4008320"/>
            <a:ext cx="2406901" cy="2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2" y="0"/>
            <a:ext cx="9155061" cy="68447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4216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466" y="0"/>
            <a:ext cx="6083541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44881" y="304800"/>
            <a:ext cx="5705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542" y="304800"/>
            <a:ext cx="3263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600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05025"/>
              </p:ext>
            </p:extLst>
          </p:nvPr>
        </p:nvGraphicFramePr>
        <p:xfrm>
          <a:off x="0" y="415636"/>
          <a:ext cx="3042167" cy="6459479"/>
        </p:xfrm>
        <a:graphic>
          <a:graphicData uri="http://schemas.openxmlformats.org/drawingml/2006/table">
            <a:tbl>
              <a:tblPr firstRow="1" firstCol="1" bandRow="1"/>
              <a:tblGrid>
                <a:gridCol w="387927">
                  <a:extLst>
                    <a:ext uri="{9D8B030D-6E8A-4147-A177-3AD203B41FA5}">
                      <a16:colId xmlns:a16="http://schemas.microsoft.com/office/drawing/2014/main" val="3230605130"/>
                    </a:ext>
                  </a:extLst>
                </a:gridCol>
                <a:gridCol w="2654240">
                  <a:extLst>
                    <a:ext uri="{9D8B030D-6E8A-4147-A177-3AD203B41FA5}">
                      <a16:colId xmlns:a16="http://schemas.microsoft.com/office/drawing/2014/main" val="708499844"/>
                    </a:ext>
                  </a:extLst>
                </a:gridCol>
              </a:tblGrid>
              <a:tr h="362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6600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70962"/>
                  </a:ext>
                </a:extLst>
              </a:tr>
              <a:tr h="959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</a:t>
                      </a:r>
                      <a:endParaRPr lang="ru-RU" sz="1000" b="1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Обогащать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впечатления;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Развивать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внимание за движущимися яркими  предметами;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Учить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брать предметы разной формы и величины.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335753"/>
                  </a:ext>
                </a:extLst>
              </a:tr>
              <a:tr h="1102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ru-RU" sz="1000" b="1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Научить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выделять цвет, форму и величину как особые признаки предметов;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Накапливать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 об основных разновидностях цвета и формы и об отношении между двумя предметами по величине.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396817"/>
                  </a:ext>
                </a:extLst>
              </a:tr>
              <a:tr h="185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4- 5</a:t>
                      </a:r>
                      <a:endParaRPr lang="ru-RU" sz="1000" b="1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Формировать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устойчивые сенсорные эталоны закрепленные в речи (цвет, геометрическая форма, величина);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Учить </a:t>
                      </a:r>
                      <a:r>
                        <a:rPr lang="ru-RU" sz="1100" b="1" i="1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соотносить </a:t>
                      </a:r>
                      <a:r>
                        <a:rPr lang="ru-RU" sz="1100" b="1" i="1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100" b="1" i="1" baseline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величине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несколько предметов;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Учить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группировать путём обследования предметов: по цвету и форме вокруг образцов-эталонов;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Учить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описанию формы, выполнять сложные глазомерные действия.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383942"/>
                  </a:ext>
                </a:extLst>
              </a:tr>
              <a:tr h="2077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ru-RU" sz="1000" b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Знакомить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оттенками  цвета, с вариантами геометрических фигур;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Соотносить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величине, элементы ряда, состоящего из большего количества предметов;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i="1" dirty="0" smtClean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*Развивать </a:t>
                      </a:r>
                      <a:r>
                        <a:rPr lang="ru-RU" sz="1100" b="1" i="1" dirty="0">
                          <a:solidFill>
                            <a:srgbClr val="6600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детей аналитическое восприятие: умение разбираться в сочетаниях цветов, расчленять форму предметов, выделять отдельные измерения величины.</a:t>
                      </a:r>
                      <a:endParaRPr lang="ru-RU" sz="1000" b="1" i="1" dirty="0">
                        <a:solidFill>
                          <a:srgbClr val="6600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6392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" y="304800"/>
            <a:ext cx="304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Задачи сенсорного </a:t>
            </a:r>
          </a:p>
          <a:p>
            <a:pPr algn="ctr"/>
            <a:r>
              <a:rPr lang="ru-RU" sz="1600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развития</a:t>
            </a:r>
            <a:endParaRPr lang="ru-RU" sz="1600" dirty="0">
              <a:ln w="12700">
                <a:noFill/>
                <a:round/>
                <a:headEnd/>
                <a:tailEnd/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7745" y="291542"/>
            <a:ext cx="7980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 panose="02040502050405020303" pitchFamily="18" charset="0"/>
              </a:rPr>
              <a:t>Модель сенсорного развития ребёнка в ДОО</a:t>
            </a:r>
            <a:endParaRPr lang="ru-RU" b="1" i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8740" y="2445336"/>
            <a:ext cx="1332005" cy="27633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15345" y="2460396"/>
            <a:ext cx="1593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60033"/>
                </a:solidFill>
                <a:latin typeface="Georgia" pitchFamily="18" charset="0"/>
              </a:rPr>
              <a:t>Знание методики</a:t>
            </a:r>
            <a:endParaRPr lang="ru-RU" sz="10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9099" y="1453708"/>
            <a:ext cx="1549313" cy="416801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01560" y="1536695"/>
            <a:ext cx="2036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Сенсорная культура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872098" y="813711"/>
            <a:ext cx="763571" cy="7229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2" idx="2"/>
          </p:cNvCxnSpPr>
          <p:nvPr/>
        </p:nvCxnSpPr>
        <p:spPr>
          <a:xfrm>
            <a:off x="4477732" y="1036030"/>
            <a:ext cx="891367" cy="6260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2" idx="4"/>
          </p:cNvCxnSpPr>
          <p:nvPr/>
        </p:nvCxnSpPr>
        <p:spPr>
          <a:xfrm>
            <a:off x="6143756" y="1870509"/>
            <a:ext cx="2522" cy="134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724543" y="1987720"/>
            <a:ext cx="803921" cy="273378"/>
          </a:xfrm>
          <a:prstGeom prst="rect">
            <a:avLst/>
          </a:prstGeom>
          <a:solidFill>
            <a:srgbClr val="ECCC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558514" y="2005297"/>
            <a:ext cx="117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        Условия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stCxn id="28" idx="2"/>
          </p:cNvCxnSpPr>
          <p:nvPr/>
        </p:nvCxnSpPr>
        <p:spPr>
          <a:xfrm>
            <a:off x="6126504" y="2261098"/>
            <a:ext cx="4005" cy="199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087281">
            <a:off x="4612298" y="1205429"/>
            <a:ext cx="87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Вкусовые 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ощущения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587526">
            <a:off x="4436503" y="856348"/>
            <a:ext cx="1417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                     Обоняние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6825006" y="726877"/>
            <a:ext cx="886947" cy="767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172713">
            <a:off x="6469824" y="813487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Пространственное 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представление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6870745" y="1036030"/>
            <a:ext cx="1637091" cy="616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0317461">
            <a:off x="6965042" y="976356"/>
            <a:ext cx="161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Развитие  тактильной 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чувствительности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825006" y="1725346"/>
            <a:ext cx="1659118" cy="111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71202">
            <a:off x="7001536" y="1590937"/>
            <a:ext cx="19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Развитие слуховой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 чувствительности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H="1">
            <a:off x="4100660" y="1791644"/>
            <a:ext cx="1414685" cy="137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21305454">
            <a:off x="4041849" y="1675127"/>
            <a:ext cx="148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Усвоение сенсорных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 эталонов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4270342" y="2005297"/>
            <a:ext cx="0" cy="440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675695" y="2005297"/>
            <a:ext cx="0" cy="504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050282" y="1928866"/>
            <a:ext cx="0" cy="77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161651" y="2005654"/>
            <a:ext cx="323165" cy="5043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форма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580216" y="2019814"/>
            <a:ext cx="323165" cy="3744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цвет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975266" y="1919126"/>
            <a:ext cx="323165" cy="7159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Величина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111" name="Прямая соединительная линия 110"/>
          <p:cNvCxnSpPr>
            <a:endCxn id="112" idx="3"/>
          </p:cNvCxnSpPr>
          <p:nvPr/>
        </p:nvCxnSpPr>
        <p:spPr>
          <a:xfrm>
            <a:off x="6694493" y="1857189"/>
            <a:ext cx="1030586" cy="809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 rot="2316699">
            <a:off x="6726768" y="213185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Временные 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представления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648173" y="2810534"/>
            <a:ext cx="1536569" cy="263950"/>
          </a:xfrm>
          <a:prstGeom prst="rect">
            <a:avLst/>
          </a:prstGeom>
          <a:solidFill>
            <a:srgbClr val="ECCCE5"/>
          </a:solidFill>
          <a:ln>
            <a:solidFill>
              <a:srgbClr val="6E0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CCCE5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6528464" y="2810534"/>
            <a:ext cx="2422364" cy="263950"/>
          </a:xfrm>
          <a:prstGeom prst="rect">
            <a:avLst/>
          </a:prstGeom>
          <a:solidFill>
            <a:srgbClr val="ECCCE5"/>
          </a:solidFill>
          <a:ln>
            <a:solidFill>
              <a:srgbClr val="6E0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3664756" y="2810534"/>
            <a:ext cx="15199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Материальная база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125" name="Прямая соединительная линия 124"/>
          <p:cNvCxnSpPr/>
          <p:nvPr/>
        </p:nvCxnSpPr>
        <p:spPr>
          <a:xfrm flipH="1">
            <a:off x="5184742" y="2216881"/>
            <a:ext cx="539802" cy="593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598763" y="2772450"/>
            <a:ext cx="235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Включение детей в продуктивную 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itchFamily="18" charset="0"/>
              </a:rPr>
              <a:t>практическую деятельность</a:t>
            </a:r>
            <a:endParaRPr lang="ru-RU" sz="9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6471632" y="1867152"/>
            <a:ext cx="966116" cy="9433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3940404" y="3074484"/>
            <a:ext cx="0" cy="11110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4728050" y="3089915"/>
            <a:ext cx="0" cy="1095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5145191" y="3089915"/>
            <a:ext cx="0" cy="845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455070" y="3076501"/>
            <a:ext cx="553998" cy="11951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Стимулирующая</a:t>
            </a:r>
          </a:p>
          <a:p>
            <a:r>
              <a:rPr lang="ru-RU" sz="800" b="1" dirty="0">
                <a:solidFill>
                  <a:srgbClr val="660033"/>
                </a:solidFill>
                <a:latin typeface="Georgia" pitchFamily="18" charset="0"/>
              </a:rPr>
              <a:t>а</a:t>
            </a:r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ктивизирующая</a:t>
            </a:r>
          </a:p>
          <a:p>
            <a:r>
              <a:rPr lang="ru-RU" sz="800" b="1" dirty="0">
                <a:solidFill>
                  <a:srgbClr val="660033"/>
                </a:solidFill>
                <a:latin typeface="Georgia" pitchFamily="18" charset="0"/>
              </a:rPr>
              <a:t>р</a:t>
            </a:r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азвивающая среда</a:t>
            </a:r>
            <a:endParaRPr lang="ru-RU" sz="8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886232" y="2999274"/>
            <a:ext cx="923330" cy="11110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800" b="1" dirty="0" err="1" smtClean="0">
                <a:solidFill>
                  <a:srgbClr val="660033"/>
                </a:solidFill>
                <a:latin typeface="Georgia" pitchFamily="18" charset="0"/>
              </a:rPr>
              <a:t>Цвето</a:t>
            </a:r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 - звуковой</a:t>
            </a:r>
          </a:p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 дизайн, </a:t>
            </a:r>
          </a:p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эстетическое </a:t>
            </a:r>
          </a:p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оформление, </a:t>
            </a:r>
          </a:p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техническое </a:t>
            </a:r>
          </a:p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оснащение</a:t>
            </a:r>
            <a:endParaRPr lang="ru-RU" sz="8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665500" y="2978220"/>
            <a:ext cx="553998" cy="10533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Пособия и </a:t>
            </a:r>
          </a:p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дидактические </a:t>
            </a:r>
          </a:p>
          <a:p>
            <a:r>
              <a:rPr lang="ru-RU" sz="800" b="1" dirty="0" smtClean="0">
                <a:solidFill>
                  <a:srgbClr val="660033"/>
                </a:solidFill>
                <a:latin typeface="Georgia" pitchFamily="18" charset="0"/>
              </a:rPr>
              <a:t>игры</a:t>
            </a:r>
            <a:endParaRPr lang="ru-RU" sz="800" b="1" dirty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6542845" y="4492441"/>
            <a:ext cx="2119892" cy="348996"/>
          </a:xfrm>
          <a:prstGeom prst="rect">
            <a:avLst/>
          </a:prstGeom>
          <a:solidFill>
            <a:srgbClr val="FF99FF"/>
          </a:solidFill>
          <a:ln>
            <a:solidFill>
              <a:srgbClr val="6E0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6E024F"/>
                </a:solidFill>
                <a:latin typeface="Georgia" pitchFamily="18" charset="0"/>
              </a:rPr>
              <a:t>Этапы сенсорного воспитания</a:t>
            </a:r>
            <a:endParaRPr lang="ru-RU" sz="9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cxnSp>
        <p:nvCxnSpPr>
          <p:cNvPr id="168" name="Соединительная линия уступом 167"/>
          <p:cNvCxnSpPr/>
          <p:nvPr/>
        </p:nvCxnSpPr>
        <p:spPr>
          <a:xfrm rot="5400000">
            <a:off x="4988608" y="3055562"/>
            <a:ext cx="1499250" cy="93302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Прямоугольник 183"/>
          <p:cNvSpPr/>
          <p:nvPr/>
        </p:nvSpPr>
        <p:spPr>
          <a:xfrm>
            <a:off x="3732070" y="4284482"/>
            <a:ext cx="2175435" cy="238175"/>
          </a:xfrm>
          <a:prstGeom prst="rect">
            <a:avLst/>
          </a:prstGeom>
          <a:solidFill>
            <a:srgbClr val="FF99FF"/>
          </a:solidFill>
          <a:ln>
            <a:solidFill>
              <a:srgbClr val="6E02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6E024F"/>
                </a:solidFill>
                <a:latin typeface="Georgia" pitchFamily="18" charset="0"/>
              </a:rPr>
              <a:t>Принципы</a:t>
            </a:r>
            <a:endParaRPr lang="ru-RU" sz="9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sp>
        <p:nvSpPr>
          <p:cNvPr id="185" name="Овал 184"/>
          <p:cNvSpPr/>
          <p:nvPr/>
        </p:nvSpPr>
        <p:spPr>
          <a:xfrm rot="16200000">
            <a:off x="2793654" y="5349260"/>
            <a:ext cx="1670050" cy="206788"/>
          </a:xfrm>
          <a:prstGeom prst="ellipse">
            <a:avLst/>
          </a:prstGeom>
          <a:solidFill>
            <a:srgbClr val="ECCCE5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Заинтересовать</a:t>
            </a:r>
            <a:endParaRPr lang="ru-RU" sz="8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77" y="4614172"/>
            <a:ext cx="224808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21" y="4615747"/>
            <a:ext cx="305631" cy="16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52" y="4628239"/>
            <a:ext cx="254289" cy="167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58" y="4630123"/>
            <a:ext cx="268832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91" y="4633100"/>
            <a:ext cx="408710" cy="163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52" y="4631976"/>
            <a:ext cx="425410" cy="18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TextBox 186"/>
          <p:cNvSpPr txBox="1"/>
          <p:nvPr/>
        </p:nvSpPr>
        <p:spPr>
          <a:xfrm>
            <a:off x="4077082" y="4970478"/>
            <a:ext cx="307777" cy="9900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Сотрудничество</a:t>
            </a:r>
            <a:endParaRPr lang="ru-RU" sz="8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765826" y="4769963"/>
            <a:ext cx="307777" cy="12820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Активность ребёнка</a:t>
            </a:r>
            <a:endParaRPr lang="ru-RU" sz="8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04790" y="4663885"/>
            <a:ext cx="307777" cy="14885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Учёт индивидуальностей</a:t>
            </a:r>
            <a:endParaRPr lang="ru-RU" sz="8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740424" y="4841437"/>
            <a:ext cx="307777" cy="10774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Упражнения</a:t>
            </a:r>
            <a:endParaRPr lang="ru-RU" sz="8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078287" y="4548432"/>
            <a:ext cx="430887" cy="14813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Учёт возрастных </a:t>
            </a:r>
          </a:p>
          <a:p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особенностей</a:t>
            </a:r>
            <a:endParaRPr lang="ru-RU" sz="8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527874" y="4573133"/>
            <a:ext cx="430887" cy="18156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Планомерность совмещения</a:t>
            </a:r>
            <a:r>
              <a:rPr lang="ru-RU" sz="800" b="1" dirty="0">
                <a:solidFill>
                  <a:srgbClr val="6E024F"/>
                </a:solidFill>
                <a:latin typeface="Georgia" pitchFamily="18" charset="0"/>
              </a:rPr>
              <a:t> </a:t>
            </a:r>
            <a:r>
              <a:rPr lang="ru-RU" sz="800" b="1" dirty="0" smtClean="0">
                <a:solidFill>
                  <a:srgbClr val="6E024F"/>
                </a:solidFill>
                <a:latin typeface="Georgia" pitchFamily="18" charset="0"/>
              </a:rPr>
              <a:t>элементов      игры и учения</a:t>
            </a:r>
            <a:endParaRPr lang="ru-RU" sz="800" b="1" dirty="0">
              <a:solidFill>
                <a:srgbClr val="6E024F"/>
              </a:solidFill>
              <a:latin typeface="Georgia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820350" y="3089915"/>
            <a:ext cx="0" cy="1020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08689" y="3089915"/>
            <a:ext cx="0" cy="942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435954" y="3089915"/>
            <a:ext cx="1794" cy="1095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8" idx="2"/>
          </p:cNvCxnSpPr>
          <p:nvPr/>
        </p:nvCxnSpPr>
        <p:spPr>
          <a:xfrm>
            <a:off x="7774796" y="3141782"/>
            <a:ext cx="35655" cy="968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8104659" y="3089915"/>
            <a:ext cx="3021" cy="10203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36752" y="3088768"/>
            <a:ext cx="323165" cy="12338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Изодеятельность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6809" y="3106009"/>
            <a:ext cx="323165" cy="9552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Математика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7500" y="3112568"/>
            <a:ext cx="600164" cy="9852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Исследования</a:t>
            </a:r>
          </a:p>
          <a:p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sz="900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1086" y="2865697"/>
            <a:ext cx="461665" cy="12478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Речевые упражнения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8108385" y="3088769"/>
            <a:ext cx="323165" cy="9866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Наблюдения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8383699" y="3152260"/>
            <a:ext cx="51" cy="8801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849169" y="3100955"/>
            <a:ext cx="5668" cy="1171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849744" y="3171482"/>
            <a:ext cx="323165" cy="7517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Труд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07017" y="3060805"/>
            <a:ext cx="600164" cy="11791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Самостоятельная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Творческая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деятельность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412" y="4931099"/>
            <a:ext cx="507101" cy="171097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958" y="4938435"/>
            <a:ext cx="579170" cy="165053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8251" y="4952210"/>
            <a:ext cx="645324" cy="173880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967996" y="4931099"/>
            <a:ext cx="461665" cy="17109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Обучение перцептивным </a:t>
            </a:r>
          </a:p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действиям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9643" y="4893935"/>
            <a:ext cx="561472" cy="174158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292542" y="4485687"/>
            <a:ext cx="461665" cy="20150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Привлечение внимания 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к сенсорному признаку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2796" y="4970478"/>
            <a:ext cx="600164" cy="15302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Формирование</a:t>
            </a:r>
          </a:p>
          <a:p>
            <a:pPr algn="ctr"/>
            <a:r>
              <a:rPr lang="ru-RU" sz="900" b="1" dirty="0">
                <a:solidFill>
                  <a:srgbClr val="660033"/>
                </a:solidFill>
                <a:latin typeface="Georgia" panose="02040502050405020303" pitchFamily="18" charset="0"/>
              </a:rPr>
              <a:t>п</a:t>
            </a:r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редставления о </a:t>
            </a:r>
          </a:p>
          <a:p>
            <a:pPr algn="ctr"/>
            <a:r>
              <a:rPr lang="ru-RU" sz="900" b="1" dirty="0">
                <a:solidFill>
                  <a:srgbClr val="660033"/>
                </a:solidFill>
                <a:latin typeface="Georgia" panose="02040502050405020303" pitchFamily="18" charset="0"/>
              </a:rPr>
              <a:t>с</a:t>
            </a:r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енсорных признаках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42960" y="4575113"/>
            <a:ext cx="738664" cy="18136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Самостоятельное </a:t>
            </a:r>
          </a:p>
          <a:p>
            <a:r>
              <a:rPr lang="ru-RU" sz="900" b="1" dirty="0">
                <a:solidFill>
                  <a:srgbClr val="660033"/>
                </a:solidFill>
                <a:latin typeface="Georgia" panose="02040502050405020303" pitchFamily="18" charset="0"/>
              </a:rPr>
              <a:t>п</a:t>
            </a:r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рименение знаний</a:t>
            </a:r>
          </a:p>
          <a:p>
            <a:r>
              <a:rPr lang="ru-RU" sz="900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Ввпрактической</a:t>
            </a:r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9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деятельности</a:t>
            </a:r>
            <a:endParaRPr lang="ru-RU" sz="9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H="1">
            <a:off x="6727388" y="4863559"/>
            <a:ext cx="291004" cy="204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6636943" y="6372470"/>
            <a:ext cx="306394" cy="11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6911" y="3328407"/>
            <a:ext cx="390178" cy="201185"/>
          </a:xfrm>
          <a:prstGeom prst="rect">
            <a:avLst/>
          </a:prstGeom>
        </p:spPr>
      </p:pic>
      <p:cxnSp>
        <p:nvCxnSpPr>
          <p:cNvPr id="78" name="Прямая со стрелкой 77"/>
          <p:cNvCxnSpPr/>
          <p:nvPr/>
        </p:nvCxnSpPr>
        <p:spPr>
          <a:xfrm flipV="1">
            <a:off x="7319436" y="6362172"/>
            <a:ext cx="294499" cy="92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7933742" y="6361611"/>
            <a:ext cx="322353" cy="18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/>
          <p:nvPr/>
        </p:nvCxnSpPr>
        <p:spPr>
          <a:xfrm rot="16200000" flipH="1">
            <a:off x="5621757" y="3505338"/>
            <a:ext cx="1689950" cy="165749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293</Words>
  <Application>Microsoft Office PowerPoint</Application>
  <PresentationFormat>Экран (4:3)</PresentationFormat>
  <Paragraphs>136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48</cp:revision>
  <cp:lastPrinted>2019-03-30T13:14:55Z</cp:lastPrinted>
  <dcterms:created xsi:type="dcterms:W3CDTF">2019-03-28T15:40:53Z</dcterms:created>
  <dcterms:modified xsi:type="dcterms:W3CDTF">2019-05-23T09:49:45Z</dcterms:modified>
</cp:coreProperties>
</file>